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Arimo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58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4D5D-586C-40CB-7462-33345415A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6A34A-C7AA-9D02-0E53-DDDA6D0FE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84CB6-3F07-8028-9A3E-F7B74C518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E1F2B-8446-0962-02A5-79023C054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31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38092-81F1-1CF1-4D3F-4FB236C4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57DFA71-ACEB-8D87-D82C-3DE3184B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1D87F1F-CC06-360F-B572-854CC04F1C09}"/>
              </a:ext>
            </a:extLst>
          </p:cNvPr>
          <p:cNvSpPr/>
          <p:nvPr/>
        </p:nvSpPr>
        <p:spPr>
          <a:xfrm>
            <a:off x="837724" y="2121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Walmart Superstore Sales Analysis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FFB9913-001B-986E-3419-80241C5AAC4C}"/>
              </a:ext>
            </a:extLst>
          </p:cNvPr>
          <p:cNvSpPr/>
          <p:nvPr/>
        </p:nvSpPr>
        <p:spPr>
          <a:xfrm>
            <a:off x="837723" y="411682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Capstone 2</a:t>
            </a:r>
          </a:p>
          <a:p>
            <a:pPr marL="0" indent="0">
              <a:lnSpc>
                <a:spcPts val="3000"/>
              </a:lnSpc>
              <a:buNone/>
            </a:pPr>
            <a:endParaRPr lang="en-US" sz="28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MBT 7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22CCE08-B8C3-6DA3-7822-1F4F9086FA4E}"/>
              </a:ext>
            </a:extLst>
          </p:cNvPr>
          <p:cNvSpPr/>
          <p:nvPr/>
        </p:nvSpPr>
        <p:spPr>
          <a:xfrm>
            <a:off x="837724" y="5689521"/>
            <a:ext cx="204418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- Janardhan</a:t>
            </a:r>
            <a:endParaRPr lang="en-US" sz="2350" dirty="0"/>
          </a:p>
        </p:txBody>
      </p:sp>
    </p:spTree>
    <p:extLst>
      <p:ext uri="{BB962C8B-B14F-4D97-AF65-F5344CB8AC3E}">
        <p14:creationId xmlns:p14="http://schemas.microsoft.com/office/powerpoint/2010/main" val="148049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489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Takeaways &amp; Next Steps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615922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417689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Supply Chain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2615922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33259" y="3417689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Loyalty Programs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2615922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2395" y="3417808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Pricing Strategy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4839772"/>
            <a:ext cx="562451" cy="56245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24124" y="5641538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Incentives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324124" y="66146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Address key factors to drive growth, improve efficiency, and enhance customer satisfaction.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938AF-9007-EAEF-13B4-FD930CE3A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416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Root Cause Analysis: Walmart Store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634491" y="2742248"/>
            <a:ext cx="3054667" cy="549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750"/>
              </a:lnSpc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</a:rPr>
              <a:t>High </a:t>
            </a:r>
            <a:r>
              <a:rPr lang="en-IN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</a:rPr>
              <a:t>operational costs &amp;</a:t>
            </a:r>
          </a:p>
          <a:p>
            <a:pPr algn="r">
              <a:lnSpc>
                <a:spcPts val="2750"/>
              </a:lnSpc>
            </a:pPr>
            <a:r>
              <a:rPr lang="en-IN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</a:rPr>
              <a:t> weak market presence</a:t>
            </a:r>
            <a:endParaRPr lang="en-US" sz="2200" b="1" dirty="0">
              <a:solidFill>
                <a:srgbClr val="D9E1FF"/>
              </a:solidFill>
              <a:latin typeface="Syne Bold" pitchFamily="34" charset="0"/>
              <a:ea typeface="Syne Bold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61003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profit margins, especially</a:t>
            </a:r>
          </a:p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Same-Day.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31175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34695" y="3636764"/>
            <a:ext cx="1166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2" y="2841220"/>
            <a:ext cx="35256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</a:rPr>
              <a:t>High prices, limited product range</a:t>
            </a:r>
            <a:endParaRPr lang="en-US" sz="2200" b="1" dirty="0">
              <a:solidFill>
                <a:srgbClr val="D9E1FF"/>
              </a:solidFill>
              <a:latin typeface="Syne Bold" pitchFamily="34" charset="0"/>
              <a:ea typeface="Syne Bold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41243" y="361003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 costs by negotiating contracts and offering tiered pricing.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31175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43900" y="3636764"/>
            <a:ext cx="18669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2" y="5326737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Underutilization of Same-Day Shipping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2" y="6352698"/>
            <a:ext cx="4174808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IN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 free shipping for high-value purchases &amp; improve partnerships</a:t>
            </a:r>
            <a:endParaRPr lang="en-US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731175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41281" y="5880973"/>
            <a:ext cx="19181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837724" y="5326737"/>
            <a:ext cx="3851434" cy="554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Implement Loyalty Program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617422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Introduce a points-based loyalty program with exclusive benefits.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731175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86594" y="5880973"/>
            <a:ext cx="21276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3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4148CD-BCAA-204F-C00F-97EA6A7D2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9B7E3-5169-BDCC-1996-10CBB3870277}"/>
              </a:ext>
            </a:extLst>
          </p:cNvPr>
          <p:cNvSpPr txBox="1"/>
          <p:nvPr/>
        </p:nvSpPr>
        <p:spPr>
          <a:xfrm>
            <a:off x="5194935" y="3560802"/>
            <a:ext cx="42405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D35-9C59-C7CF-49F5-CD2217BB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3" y="11610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Summary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59524"/>
            <a:ext cx="11083766" cy="2718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report analyzes Walmart's sales performance and revenue drivers. It covers 2011-2014 data, focusing on category performance and regional revenue. The objective is to identify trends and opportunities for revenue optimization and expansion.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66B6C0-B8DA-FACD-BCA8-49EF3EF32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86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4634"/>
            <a:ext cx="86496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Performance Indicators</a:t>
            </a:r>
            <a:endParaRPr lang="en-US" sz="4400" dirty="0"/>
          </a:p>
        </p:txBody>
      </p:sp>
      <p:sp>
        <p:nvSpPr>
          <p:cNvPr id="11" name="Text 6"/>
          <p:cNvSpPr/>
          <p:nvPr/>
        </p:nvSpPr>
        <p:spPr>
          <a:xfrm>
            <a:off x="1077039" y="6722626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80C7C7-DD0B-6C57-14B0-39592B10B474}"/>
              </a:ext>
            </a:extLst>
          </p:cNvPr>
          <p:cNvGrpSpPr/>
          <p:nvPr/>
        </p:nvGrpSpPr>
        <p:grpSpPr>
          <a:xfrm>
            <a:off x="1486594" y="2717183"/>
            <a:ext cx="11178580" cy="3578867"/>
            <a:chOff x="2479209" y="2450722"/>
            <a:chExt cx="11178580" cy="3578867"/>
          </a:xfrm>
        </p:grpSpPr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850" y="2450722"/>
              <a:ext cx="4466511" cy="9575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F94C49-01C1-DE09-A61C-5F2FB1D2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29165" y="2609853"/>
              <a:ext cx="990738" cy="523948"/>
            </a:xfrm>
            <a:prstGeom prst="rect">
              <a:avLst/>
            </a:prstGeom>
          </p:spPr>
        </p:pic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9209" y="2450724"/>
              <a:ext cx="4466511" cy="957501"/>
            </a:xfrm>
            <a:prstGeom prst="rect">
              <a:avLst/>
            </a:prstGeom>
          </p:spPr>
        </p:pic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9209" y="5072088"/>
              <a:ext cx="4466511" cy="9575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9DA40C-F852-52B7-D3A5-63A472EB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7095" y="5347481"/>
              <a:ext cx="990738" cy="52394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194AD4-19BC-E300-2192-770C9C9F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6703" y="2716988"/>
              <a:ext cx="990738" cy="523948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3423979" y="2690158"/>
              <a:ext cx="2816185" cy="47863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750"/>
                </a:lnSpc>
                <a:buNone/>
              </a:pPr>
              <a:r>
                <a:rPr lang="en-US" sz="235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Total Sales: $725K </a:t>
              </a:r>
              <a:endParaRPr lang="en-US" sz="235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3615184" y="5307841"/>
              <a:ext cx="2194560" cy="48599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750"/>
                </a:lnSpc>
              </a:pPr>
              <a:r>
                <a:rPr lang="en-US" sz="235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Units Sold: 12k</a:t>
              </a:r>
            </a:p>
          </p:txBody>
        </p:sp>
        <p:pic>
          <p:nvPicPr>
            <p:cNvPr id="12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91278" y="5071815"/>
              <a:ext cx="4466511" cy="9575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FB868A-E830-EB68-5D0A-14CCB79C6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8772" y="5288591"/>
              <a:ext cx="990738" cy="523948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10040679" y="5297527"/>
              <a:ext cx="3006923" cy="4955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750"/>
                </a:lnSpc>
              </a:pPr>
              <a:r>
                <a:rPr lang="en-US" sz="235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Profit Margin: 14.9%</a:t>
              </a:r>
            </a:p>
          </p:txBody>
        </p:sp>
        <p:sp>
          <p:nvSpPr>
            <p:cNvPr id="13" name="Text 7"/>
            <p:cNvSpPr/>
            <p:nvPr/>
          </p:nvSpPr>
          <p:spPr>
            <a:xfrm>
              <a:off x="9921071" y="2693907"/>
              <a:ext cx="3006923" cy="4748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750"/>
                </a:lnSpc>
              </a:pPr>
              <a:r>
                <a:rPr lang="en-US" sz="235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New Customers: 686</a:t>
              </a:r>
            </a:p>
          </p:txBody>
        </p:sp>
      </p:grpSp>
      <p:sp>
        <p:nvSpPr>
          <p:cNvPr id="14" name="Text 8"/>
          <p:cNvSpPr/>
          <p:nvPr/>
        </p:nvSpPr>
        <p:spPr>
          <a:xfrm>
            <a:off x="7554516" y="6722626"/>
            <a:ext cx="599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1E9A4-C636-3761-C04C-8CCF96EF3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2869" y="743510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02757"/>
            <a:ext cx="97697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Category Performance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299960" y="2285524"/>
            <a:ext cx="30480" cy="4188976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4" name="Shape 2"/>
          <p:cNvSpPr/>
          <p:nvPr/>
        </p:nvSpPr>
        <p:spPr>
          <a:xfrm>
            <a:off x="6238696" y="280868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5" name="Shape 3"/>
          <p:cNvSpPr/>
          <p:nvPr/>
        </p:nvSpPr>
        <p:spPr>
          <a:xfrm>
            <a:off x="7045940" y="255472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6" name="Text 4"/>
          <p:cNvSpPr/>
          <p:nvPr/>
        </p:nvSpPr>
        <p:spPr>
          <a:xfrm>
            <a:off x="7249299" y="2654975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773799" y="2524839"/>
            <a:ext cx="32248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Revenue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3020378"/>
            <a:ext cx="5160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91% Growth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553980" y="4005501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0" name="Shape 8"/>
          <p:cNvSpPr/>
          <p:nvPr/>
        </p:nvSpPr>
        <p:spPr>
          <a:xfrm>
            <a:off x="7045940" y="375154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1" name="Text 9"/>
          <p:cNvSpPr/>
          <p:nvPr/>
        </p:nvSpPr>
        <p:spPr>
          <a:xfrm>
            <a:off x="7209770" y="3851791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631793" y="3721656"/>
            <a:ext cx="37640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Office Supplies Revenue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631793" y="4217194"/>
            <a:ext cx="5160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87% Growth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6238696" y="508265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045940" y="48286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6" name="Text 14"/>
          <p:cNvSpPr/>
          <p:nvPr/>
        </p:nvSpPr>
        <p:spPr>
          <a:xfrm>
            <a:off x="7206794" y="4928949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175516" y="4798814"/>
            <a:ext cx="28230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Furniture Revenue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5294352"/>
            <a:ext cx="5160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18% Growth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67437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 is the fastest-growing category. Further investments can maximize potential.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568A40-F14D-ADC7-AE82-C21F453D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6335"/>
            <a:ext cx="87533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Regional Sales Performance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39102"/>
            <a:ext cx="3688556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59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California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5475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$534K, 33% of total sales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339102"/>
            <a:ext cx="3688556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592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Washington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654754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$172K, Significant revenue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339102"/>
            <a:ext cx="3688557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159335"/>
            <a:ext cx="30381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Untapped Potential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654873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Other states show market potential and opportunity for growth.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66901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California and Washington are key revenue drivers.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DA3DE8-89FA-C1DB-A768-4E09F2ECA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4625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Revenue-Generating Products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8245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27482" y="3582710"/>
            <a:ext cx="13180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482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Canon Copier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977997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Revenue: $20,720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48245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10341888" y="3582710"/>
            <a:ext cx="21086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482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Logitech Mouse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977997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Revenue: $13,620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486953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84977" y="4969788"/>
            <a:ext cx="21669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48695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Fellowes Machine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36507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Revenue: $11,180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324124" y="60173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Expanding inventory for top products can maximize sales. Market trends can help identify new, high-demand products.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86449-A75B-0EE6-4B27-5BEB356CA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621" y="610433"/>
            <a:ext cx="6739533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Mode Analysis</a:t>
            </a:r>
            <a:endParaRPr lang="en-US" sz="4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313B07-135A-D241-13C2-E5B6B0517A82}"/>
              </a:ext>
            </a:extLst>
          </p:cNvPr>
          <p:cNvGrpSpPr/>
          <p:nvPr/>
        </p:nvGrpSpPr>
        <p:grpSpPr>
          <a:xfrm>
            <a:off x="774621" y="1925360"/>
            <a:ext cx="5248989" cy="5312092"/>
            <a:chOff x="774621" y="1925360"/>
            <a:chExt cx="5248989" cy="5312092"/>
          </a:xfrm>
        </p:grpSpPr>
        <p:sp>
          <p:nvSpPr>
            <p:cNvPr id="5" name="Text 2"/>
            <p:cNvSpPr/>
            <p:nvPr/>
          </p:nvSpPr>
          <p:spPr>
            <a:xfrm>
              <a:off x="2642546" y="2604849"/>
              <a:ext cx="2409613" cy="5312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55% of revenue</a:t>
              </a:r>
              <a:endParaRPr lang="en-US" sz="17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2642546" y="3932871"/>
              <a:ext cx="2409613" cy="4032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170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20% of revenue</a:t>
              </a:r>
            </a:p>
          </p:txBody>
        </p:sp>
        <p:sp>
          <p:nvSpPr>
            <p:cNvPr id="11" name="Text 6"/>
            <p:cNvSpPr/>
            <p:nvPr/>
          </p:nvSpPr>
          <p:spPr>
            <a:xfrm>
              <a:off x="2642547" y="5260894"/>
              <a:ext cx="2409611" cy="4106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18% of revenue</a:t>
              </a:r>
              <a:endParaRPr lang="en-US" sz="1700" dirty="0"/>
            </a:p>
          </p:txBody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621" y="1925360"/>
              <a:ext cx="1134189" cy="1328023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2642546" y="2146697"/>
              <a:ext cx="3381064" cy="325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Standard</a:t>
              </a:r>
              <a:endParaRPr lang="en-US" sz="2050" dirty="0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621" y="3253383"/>
              <a:ext cx="1134189" cy="1328023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2642546" y="3474720"/>
              <a:ext cx="3381064" cy="325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Second Class</a:t>
              </a:r>
              <a:endParaRPr lang="en-US" sz="2050" dirty="0"/>
            </a:p>
          </p:txBody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621" y="4581406"/>
              <a:ext cx="1134189" cy="1328023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2642546" y="4802743"/>
              <a:ext cx="3381064" cy="325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First Class</a:t>
              </a:r>
              <a:endParaRPr lang="en-US" sz="2050" dirty="0"/>
            </a:p>
          </p:txBody>
        </p:sp>
        <p:pic>
          <p:nvPicPr>
            <p:cNvPr id="12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621" y="5909429"/>
              <a:ext cx="1134189" cy="1328023"/>
            </a:xfrm>
            <a:prstGeom prst="rect">
              <a:avLst/>
            </a:prstGeom>
          </p:spPr>
        </p:pic>
        <p:sp>
          <p:nvSpPr>
            <p:cNvPr id="13" name="Text 7"/>
            <p:cNvSpPr/>
            <p:nvPr/>
          </p:nvSpPr>
          <p:spPr>
            <a:xfrm>
              <a:off x="2642546" y="6130766"/>
              <a:ext cx="3381064" cy="325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205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Same-Day</a:t>
              </a:r>
              <a:endParaRPr lang="en-US" sz="2050" dirty="0"/>
            </a:p>
          </p:txBody>
        </p:sp>
        <p:sp>
          <p:nvSpPr>
            <p:cNvPr id="14" name="Text 8"/>
            <p:cNvSpPr/>
            <p:nvPr/>
          </p:nvSpPr>
          <p:spPr>
            <a:xfrm>
              <a:off x="2642547" y="6588918"/>
              <a:ext cx="1919866" cy="4561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170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6% of revenue</a:t>
              </a:r>
              <a:endParaRPr lang="en-US" sz="1700" dirty="0"/>
            </a:p>
          </p:txBody>
        </p:sp>
      </p:grpSp>
      <p:sp>
        <p:nvSpPr>
          <p:cNvPr id="15" name="Text 9"/>
          <p:cNvSpPr/>
          <p:nvPr/>
        </p:nvSpPr>
        <p:spPr>
          <a:xfrm>
            <a:off x="5875020" y="3136107"/>
            <a:ext cx="7703820" cy="3279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Standard Class dominates shipping, balancing cost and efficiency.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Same-Day shipping contributes the least revenue, indicating limited consumer demand.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Encouraging First-Class shipping for premium customers for increased revenue.</a:t>
            </a: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IN" sz="17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285750" indent="-28575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Cost-reduction strategies for Same-Day shipping to improve its profitability.</a:t>
            </a:r>
            <a:endParaRPr lang="en-US" sz="17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CF2D63-2EE6-7D3A-6061-BFC76914F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3625"/>
            <a:ext cx="125395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Segmentation: The 80/20 Rule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06585" y="3940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20%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76% of revenue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566392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0302" y="4080867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5511165" y="4140756"/>
            <a:ext cx="1166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9607629" y="3940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Remaining 80%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07629" y="4436269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24% of revenue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566392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761571" y="4080867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</p:sp>
      <p:sp>
        <p:nvSpPr>
          <p:cNvPr id="12" name="Text 8"/>
          <p:cNvSpPr/>
          <p:nvPr/>
        </p:nvSpPr>
        <p:spPr>
          <a:xfrm>
            <a:off x="8967430" y="4140756"/>
            <a:ext cx="18669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9"/>
          <p:cNvSpPr/>
          <p:nvPr/>
        </p:nvSpPr>
        <p:spPr>
          <a:xfrm>
            <a:off x="837724" y="646295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 customers drive most revenue. Loyalty programs and personalized marketing are highly recommended.</a:t>
            </a: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12F343-DF0C-A34D-A93F-496021930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1751" y="809268"/>
            <a:ext cx="7165181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Recommendations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1751" y="1661636"/>
            <a:ext cx="7800499" cy="1088231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863679" y="1853565"/>
            <a:ext cx="3581043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 Product Categories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63679" y="2250877"/>
            <a:ext cx="741664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top sellers and improve Furniture.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751" y="2941796"/>
            <a:ext cx="7800499" cy="1088231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863679" y="3133725"/>
            <a:ext cx="3033593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Strengthen Engagement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63679" y="3531037"/>
            <a:ext cx="741664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 loyalty programs for high-value customers.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751" y="4221956"/>
            <a:ext cx="7800499" cy="1088231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863679" y="4413885"/>
            <a:ext cx="262747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Profitability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63679" y="4811197"/>
            <a:ext cx="741664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in low-revenue states.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751" y="5502116"/>
            <a:ext cx="7800499" cy="1088231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863679" y="5694045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Improve Shipping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63679" y="6091357"/>
            <a:ext cx="741664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 First-Class shipping for premium price.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71751" y="6987660"/>
            <a:ext cx="10472499" cy="1779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Data-driven strategies in customer segmentation and regional expansion will enhance sales and profitability.</a:t>
            </a:r>
            <a:endParaRPr lang="en-US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C29020-4FA4-8777-D504-B44DDC51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619" y="7457967"/>
            <a:ext cx="3267531" cy="7716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449</Words>
  <Application>Microsoft Office PowerPoint</Application>
  <PresentationFormat>Custom</PresentationFormat>
  <Paragraphs>109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Arimo</vt:lpstr>
      <vt:lpstr>Syne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JANARDHAN M</cp:lastModifiedBy>
  <cp:revision>4</cp:revision>
  <dcterms:created xsi:type="dcterms:W3CDTF">2025-02-16T05:34:43Z</dcterms:created>
  <dcterms:modified xsi:type="dcterms:W3CDTF">2025-02-16T06:30:08Z</dcterms:modified>
</cp:coreProperties>
</file>